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579" r:id="rId3"/>
    <p:sldId id="561" r:id="rId4"/>
    <p:sldId id="562" r:id="rId5"/>
    <p:sldId id="563" r:id="rId6"/>
    <p:sldId id="564" r:id="rId7"/>
    <p:sldId id="572" r:id="rId8"/>
    <p:sldId id="565" r:id="rId9"/>
    <p:sldId id="566" r:id="rId10"/>
    <p:sldId id="567" r:id="rId11"/>
    <p:sldId id="568" r:id="rId12"/>
    <p:sldId id="569" r:id="rId13"/>
    <p:sldId id="570" r:id="rId14"/>
    <p:sldId id="571" r:id="rId15"/>
    <p:sldId id="573" r:id="rId16"/>
    <p:sldId id="574" r:id="rId17"/>
    <p:sldId id="575" r:id="rId18"/>
    <p:sldId id="576" r:id="rId19"/>
    <p:sldId id="577" r:id="rId20"/>
    <p:sldId id="5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9"/>
    <p:restoredTop sz="95872"/>
  </p:normalViewPr>
  <p:slideViewPr>
    <p:cSldViewPr snapToGrid="0" snapToObjects="1">
      <p:cViewPr>
        <p:scale>
          <a:sx n="91" d="100"/>
          <a:sy n="91" d="100"/>
        </p:scale>
        <p:origin x="150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2.jpe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18CB3-12EC-F544-8AAB-33C786FC9EC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53491-C76D-4444-B2F6-116BDB17F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59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79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3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4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9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3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43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3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0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5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5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14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172685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Mental Imagery: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a Challenge for </a:t>
            </a:r>
            <a:r>
              <a:rPr lang="en-US" dirty="0" smtClean="0">
                <a:solidFill>
                  <a:schemeClr val="bg1"/>
                </a:solidFill>
              </a:rPr>
              <a:t>AI (Continued)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</a:t>
            </a:r>
            <a:r>
              <a:rPr lang="en-US" dirty="0" smtClean="0">
                <a:solidFill>
                  <a:schemeClr val="bg1"/>
                </a:solidFill>
              </a:rPr>
              <a:t>CSCI 3202, Fall 2017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Prof. Mike Eisenberg</a:t>
            </a:r>
          </a:p>
          <a:p>
            <a:r>
              <a:rPr lang="en-US" i="1" dirty="0" err="1" smtClean="0">
                <a:solidFill>
                  <a:schemeClr val="bg1"/>
                </a:solidFill>
              </a:rPr>
              <a:t>duck@cs.colorado.edu</a:t>
            </a:r>
            <a:endParaRPr lang="en-US" i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3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Where the Research Is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Relationship between 2D and 3D imagery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Relationship between imagery and other sensory input (especially tactile)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Role of mental imagery in “larger” representations (e.g., prototypes, scripts)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Static vs. dynamic imagery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45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2862" y="615390"/>
            <a:ext cx="4638786" cy="563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781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5393" y="790202"/>
            <a:ext cx="6261371" cy="553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798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074" y="185083"/>
            <a:ext cx="5383098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2288" y="2194485"/>
            <a:ext cx="61214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28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8050" y="1848644"/>
            <a:ext cx="78359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75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5" y="199091"/>
            <a:ext cx="2628900" cy="4292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0533" y="160991"/>
            <a:ext cx="2959100" cy="4330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799" y="2001745"/>
            <a:ext cx="2882900" cy="4279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5716" y="2001745"/>
            <a:ext cx="29718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25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169520"/>
            <a:ext cx="2832100" cy="4330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227" y="1118720"/>
            <a:ext cx="29591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682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76" y="412377"/>
            <a:ext cx="3823854" cy="32990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46803" y="769220"/>
            <a:ext cx="6192168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bg1"/>
                </a:solidFill>
              </a:rPr>
              <a:t>Here </a:t>
            </a:r>
            <a:r>
              <a:rPr lang="en-US" sz="2400" b="1" dirty="0">
                <a:solidFill>
                  <a:schemeClr val="bg1"/>
                </a:solidFill>
              </a:rPr>
              <a:t>is the deal that we are offering both you and Clyde:</a:t>
            </a:r>
            <a:endParaRPr lang="en-US" sz="2400" dirty="0">
              <a:solidFill>
                <a:schemeClr val="bg1"/>
              </a:solidFill>
            </a:endParaRPr>
          </a:p>
          <a:p>
            <a:pPr fontAlgn="base"/>
            <a:endParaRPr lang="en-US" dirty="0" smtClean="0">
              <a:solidFill>
                <a:schemeClr val="bg1"/>
              </a:solidFill>
            </a:endParaRPr>
          </a:p>
          <a:p>
            <a:pPr fontAlgn="base"/>
            <a:r>
              <a:rPr lang="en-US" sz="2400" dirty="0" smtClean="0">
                <a:solidFill>
                  <a:schemeClr val="bg1"/>
                </a:solidFill>
              </a:rPr>
              <a:t>If </a:t>
            </a:r>
            <a:r>
              <a:rPr lang="en-US" sz="2400" dirty="0">
                <a:solidFill>
                  <a:schemeClr val="bg1"/>
                </a:solidFill>
              </a:rPr>
              <a:t>you confess, and Clyde doesn’t, you’ll go free and he gets 20 years. On the other hand, if you don’t confess, and he does, then </a:t>
            </a:r>
            <a:r>
              <a:rPr lang="en-US" sz="2400" i="1" dirty="0">
                <a:solidFill>
                  <a:schemeClr val="bg1"/>
                </a:solidFill>
              </a:rPr>
              <a:t>he</a:t>
            </a:r>
            <a:r>
              <a:rPr lang="en-US" sz="2400" dirty="0">
                <a:solidFill>
                  <a:schemeClr val="bg1"/>
                </a:solidFill>
              </a:rPr>
              <a:t> goes free, and </a:t>
            </a:r>
            <a:r>
              <a:rPr lang="en-US" sz="2400" i="1" dirty="0">
                <a:solidFill>
                  <a:schemeClr val="bg1"/>
                </a:solidFill>
              </a:rPr>
              <a:t>you</a:t>
            </a:r>
            <a:r>
              <a:rPr lang="en-US" sz="2400" dirty="0">
                <a:solidFill>
                  <a:schemeClr val="bg1"/>
                </a:solidFill>
              </a:rPr>
              <a:t> get 20 years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fontAlgn="base"/>
            <a:endParaRPr lang="en-US" sz="2400" dirty="0">
              <a:solidFill>
                <a:schemeClr val="bg1"/>
              </a:solidFill>
            </a:endParaRPr>
          </a:p>
          <a:p>
            <a:pPr fontAlgn="base"/>
            <a:r>
              <a:rPr lang="en-US" sz="2400" dirty="0">
                <a:solidFill>
                  <a:schemeClr val="bg1"/>
                </a:solidFill>
              </a:rPr>
              <a:t>If you both confess, you both get 10 years in prison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fontAlgn="base"/>
            <a:endParaRPr lang="en-US" sz="2400" dirty="0">
              <a:solidFill>
                <a:schemeClr val="bg1"/>
              </a:solidFill>
            </a:endParaRPr>
          </a:p>
          <a:p>
            <a:pPr fontAlgn="base"/>
            <a:r>
              <a:rPr lang="en-US" sz="2400" dirty="0">
                <a:solidFill>
                  <a:schemeClr val="bg1"/>
                </a:solidFill>
              </a:rPr>
              <a:t>If you both clam up, we’ll convict you both on a lesser charge (endangering corn), and you both get 1 year. 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46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229" y="709833"/>
            <a:ext cx="9779000" cy="54102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164038" y="2264898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164038" y="4063218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164038" y="6120033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164038" y="2264898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495737" y="2264897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54862" y="2264896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489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Prisoner’s Dilemma: the Formal Conditions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6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FF0000"/>
                </a:solidFill>
              </a:rPr>
              <a:t>	</a:t>
            </a:r>
            <a:r>
              <a:rPr lang="en-US" sz="3600" dirty="0" smtClean="0">
                <a:solidFill>
                  <a:srgbClr val="FF0000"/>
                </a:solidFill>
              </a:rPr>
              <a:t>		D</a:t>
            </a:r>
            <a:r>
              <a:rPr lang="en-US" sz="3600" dirty="0" smtClean="0">
                <a:solidFill>
                  <a:srgbClr val="00B0F0"/>
                </a:solidFill>
              </a:rPr>
              <a:t>C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&gt;</a:t>
            </a:r>
            <a:r>
              <a:rPr lang="en-US" sz="3600" dirty="0" smtClean="0">
                <a:solidFill>
                  <a:srgbClr val="FF0000"/>
                </a:solidFill>
              </a:rPr>
              <a:t> C</a:t>
            </a:r>
            <a:r>
              <a:rPr lang="en-US" sz="3600" dirty="0" smtClean="0">
                <a:solidFill>
                  <a:srgbClr val="00B0F0"/>
                </a:solidFill>
              </a:rPr>
              <a:t>C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&gt;</a:t>
            </a:r>
            <a:r>
              <a:rPr lang="en-US" sz="3600" dirty="0" smtClean="0">
                <a:solidFill>
                  <a:srgbClr val="FF0000"/>
                </a:solidFill>
              </a:rPr>
              <a:t> D</a:t>
            </a:r>
            <a:r>
              <a:rPr lang="en-US" sz="3600" dirty="0" smtClean="0">
                <a:solidFill>
                  <a:srgbClr val="00B0F0"/>
                </a:solidFill>
              </a:rPr>
              <a:t>D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&gt;</a:t>
            </a:r>
            <a:r>
              <a:rPr lang="en-US" sz="3600" dirty="0" smtClean="0">
                <a:solidFill>
                  <a:srgbClr val="FF0000"/>
                </a:solidFill>
              </a:rPr>
              <a:t> C</a:t>
            </a:r>
            <a:r>
              <a:rPr lang="en-US" sz="3600" dirty="0" smtClean="0">
                <a:solidFill>
                  <a:srgbClr val="00B0F0"/>
                </a:solidFill>
              </a:rPr>
              <a:t>D</a:t>
            </a:r>
          </a:p>
          <a:p>
            <a:pPr marL="0" indent="0">
              <a:buNone/>
            </a:pPr>
            <a:endParaRPr lang="en-US" sz="3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rgbClr val="FF0000"/>
                </a:solidFill>
              </a:rPr>
              <a:t>			C</a:t>
            </a:r>
            <a:r>
              <a:rPr lang="en-US" sz="3600" dirty="0" smtClean="0">
                <a:solidFill>
                  <a:srgbClr val="00B0F0"/>
                </a:solidFill>
              </a:rPr>
              <a:t>C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&gt; (</a:t>
            </a:r>
            <a:r>
              <a:rPr lang="en-US" sz="3600" dirty="0" smtClean="0">
                <a:solidFill>
                  <a:srgbClr val="FF0000"/>
                </a:solidFill>
              </a:rPr>
              <a:t>D</a:t>
            </a:r>
            <a:r>
              <a:rPr lang="en-US" sz="3600" dirty="0" smtClean="0">
                <a:solidFill>
                  <a:srgbClr val="00B0F0"/>
                </a:solidFill>
              </a:rPr>
              <a:t>C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+</a:t>
            </a:r>
            <a:r>
              <a:rPr lang="en-US" sz="3600" dirty="0" smtClean="0">
                <a:solidFill>
                  <a:srgbClr val="FF0000"/>
                </a:solidFill>
              </a:rPr>
              <a:t> C</a:t>
            </a:r>
            <a:r>
              <a:rPr lang="en-US" sz="3600" dirty="0" smtClean="0">
                <a:solidFill>
                  <a:srgbClr val="00B0F0"/>
                </a:solidFill>
              </a:rPr>
              <a:t>D</a:t>
            </a:r>
            <a:r>
              <a:rPr lang="en-US" sz="3600" dirty="0" smtClean="0">
                <a:solidFill>
                  <a:schemeClr val="bg1"/>
                </a:solidFill>
              </a:rPr>
              <a:t>)/2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26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i="1" dirty="0" smtClean="0">
                <a:solidFill>
                  <a:schemeClr val="bg1"/>
                </a:solidFill>
              </a:rPr>
              <a:t>One</a:t>
            </a:r>
            <a:r>
              <a:rPr lang="en-US" dirty="0" smtClean="0">
                <a:solidFill>
                  <a:schemeClr val="bg1"/>
                </a:solidFill>
              </a:rPr>
              <a:t> more problem set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(due Wednesday 12/13)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This will involve two (small-scale) programming problems, and will be sent out by Wednesday of this week. The problems will involve creating a perceptron model and creating a simple game-theoretic automaton model.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FINAL EXAM: MONDAY DECEMBER 18, 7:30 (this room)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Reading for Wednesday 12/6: Axelrod (on D2L site)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Guest lecture on tactile robotics Monday 12/4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737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723900"/>
            <a:ext cx="9677400" cy="54102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727940" y="2264898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27940" y="4135901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727940" y="6148167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27940" y="2293032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7019779" y="2293032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621108" y="2264898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48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Summing Up the Experiments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Certain types of operations may be performed on mental images:</a:t>
            </a:r>
          </a:p>
          <a:p>
            <a:pPr marL="0" indent="0" fontAlgn="base">
              <a:buNone/>
            </a:pPr>
            <a:r>
              <a:rPr lang="en-US" dirty="0" smtClean="0">
                <a:solidFill>
                  <a:schemeClr val="bg1"/>
                </a:solidFill>
              </a:rPr>
              <a:t>	Rotation </a:t>
            </a:r>
            <a:r>
              <a:rPr lang="en-US" dirty="0">
                <a:solidFill>
                  <a:schemeClr val="bg1"/>
                </a:solidFill>
              </a:rPr>
              <a:t>(Shepard/Metzler)</a:t>
            </a:r>
          </a:p>
          <a:p>
            <a:pPr marL="0" indent="0" fontAlgn="base">
              <a:buNone/>
            </a:pPr>
            <a:r>
              <a:rPr lang="en-US" dirty="0" smtClean="0">
                <a:solidFill>
                  <a:schemeClr val="bg1"/>
                </a:solidFill>
              </a:rPr>
              <a:t>	Scanning 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Kosslyn</a:t>
            </a:r>
            <a:r>
              <a:rPr lang="en-US" dirty="0">
                <a:solidFill>
                  <a:schemeClr val="bg1"/>
                </a:solidFill>
              </a:rPr>
              <a:t>, Ball, and </a:t>
            </a:r>
            <a:r>
              <a:rPr lang="en-US" dirty="0" err="1">
                <a:solidFill>
                  <a:schemeClr val="bg1"/>
                </a:solidFill>
              </a:rPr>
              <a:t>Reiser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Visual/Spatial cognition interferes with mental imagery</a:t>
            </a:r>
          </a:p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Brooks </a:t>
            </a:r>
            <a:r>
              <a:rPr lang="en-US" dirty="0">
                <a:solidFill>
                  <a:schemeClr val="bg1"/>
                </a:solidFill>
              </a:rPr>
              <a:t>“moving-star” experiment</a:t>
            </a: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Mental imagery seems to recreate some effects...</a:t>
            </a:r>
          </a:p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err="1" smtClean="0">
                <a:solidFill>
                  <a:schemeClr val="bg1"/>
                </a:solidFill>
              </a:rPr>
              <a:t>Ponzo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illusion</a:t>
            </a:r>
          </a:p>
          <a:p>
            <a:pPr marL="0" indent="0" fontAlgn="base">
              <a:buNone/>
            </a:pPr>
            <a:r>
              <a:rPr lang="en-US" dirty="0" smtClean="0">
                <a:solidFill>
                  <a:schemeClr val="bg1"/>
                </a:solidFill>
              </a:rPr>
              <a:t>	</a:t>
            </a:r>
            <a:r>
              <a:rPr lang="en-US" dirty="0" err="1" smtClean="0">
                <a:solidFill>
                  <a:schemeClr val="bg1"/>
                </a:solidFill>
              </a:rPr>
              <a:t>McCollough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effect</a:t>
            </a:r>
          </a:p>
          <a:p>
            <a:pPr marL="0" indent="0" fontAlgn="base">
              <a:buNone/>
            </a:pPr>
            <a:r>
              <a:rPr lang="en-US" dirty="0" smtClean="0">
                <a:solidFill>
                  <a:schemeClr val="bg1"/>
                </a:solidFill>
              </a:rPr>
              <a:t>	Resolution </a:t>
            </a:r>
            <a:r>
              <a:rPr lang="en-US" dirty="0">
                <a:solidFill>
                  <a:schemeClr val="bg1"/>
                </a:solidFill>
              </a:rPr>
              <a:t>(Finke experiment)</a:t>
            </a: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But not others</a:t>
            </a:r>
          </a:p>
          <a:p>
            <a:pPr marL="0" indent="0" fontAlgn="base">
              <a:buNone/>
            </a:pPr>
            <a:r>
              <a:rPr lang="en-US" dirty="0" smtClean="0">
                <a:solidFill>
                  <a:schemeClr val="bg1"/>
                </a:solidFill>
              </a:rPr>
              <a:t>	Ambiguous </a:t>
            </a:r>
            <a:r>
              <a:rPr lang="en-US" dirty="0">
                <a:solidFill>
                  <a:schemeClr val="bg1"/>
                </a:solidFill>
              </a:rPr>
              <a:t>figures</a:t>
            </a:r>
          </a:p>
          <a:p>
            <a:pPr marL="0" indent="0" fontAlgn="base">
              <a:buNone/>
            </a:pPr>
            <a:r>
              <a:rPr lang="en-US" dirty="0" smtClean="0">
                <a:solidFill>
                  <a:schemeClr val="bg1"/>
                </a:solidFill>
              </a:rPr>
              <a:t>	Finding </a:t>
            </a:r>
            <a:r>
              <a:rPr lang="en-US" dirty="0"/>
              <a:t>“</a:t>
            </a:r>
            <a:r>
              <a:rPr lang="en-US" dirty="0">
                <a:solidFill>
                  <a:schemeClr val="bg1"/>
                </a:solidFill>
              </a:rPr>
              <a:t>parts” of figures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595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Some Problems with the “Pictorial” Model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of Mental Imagery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Introspection is an insufficient guide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“Hidden” knowledge (e.g., direction to scan)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Background knowledge (</a:t>
            </a:r>
            <a:r>
              <a:rPr lang="en-US" dirty="0" err="1">
                <a:solidFill>
                  <a:schemeClr val="bg1"/>
                </a:solidFill>
              </a:rPr>
              <a:t>Pylyshyn’s</a:t>
            </a:r>
            <a:r>
              <a:rPr lang="en-US" dirty="0">
                <a:solidFill>
                  <a:schemeClr val="bg1"/>
                </a:solidFill>
              </a:rPr>
              <a:t> “cognitive impenetrability”)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The “parsimony” argument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Mental imagery seems to do too much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Mental imagery doesn’t do enough (Hinton’s example)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153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82898" y="1584196"/>
            <a:ext cx="4412102" cy="4542095"/>
          </a:xfrm>
          <a:prstGeom prst="rect">
            <a:avLst/>
          </a:prstGeom>
        </p:spPr>
      </p:pic>
      <p:pic>
        <p:nvPicPr>
          <p:cNvPr id="1026" name="Picture 2" descr="roduct Detail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00" y="1584196"/>
            <a:ext cx="4178300" cy="417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297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Things that </a:t>
            </a:r>
            <a:r>
              <a:rPr lang="en-US" dirty="0" err="1" smtClean="0">
                <a:solidFill>
                  <a:schemeClr val="bg1"/>
                </a:solidFill>
              </a:rPr>
              <a:t>Kosslyn’s</a:t>
            </a:r>
            <a:r>
              <a:rPr lang="en-US" dirty="0" smtClean="0">
                <a:solidFill>
                  <a:schemeClr val="bg1"/>
                </a:solidFill>
              </a:rPr>
              <a:t> model accounts for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Imagery is </a:t>
            </a:r>
            <a:r>
              <a:rPr lang="en-US" i="1" dirty="0">
                <a:solidFill>
                  <a:schemeClr val="bg1"/>
                </a:solidFill>
              </a:rPr>
              <a:t>effortful</a:t>
            </a:r>
            <a:r>
              <a:rPr lang="en-US" dirty="0">
                <a:solidFill>
                  <a:schemeClr val="bg1"/>
                </a:solidFill>
              </a:rPr>
              <a:t> (because “top-down” connections to visual cortex are weaker and fade quickly)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Imagery is accompanied by </a:t>
            </a:r>
            <a:r>
              <a:rPr lang="en-US" i="1" dirty="0">
                <a:solidFill>
                  <a:schemeClr val="bg1"/>
                </a:solidFill>
              </a:rPr>
              <a:t>semantics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i="1" dirty="0">
                <a:solidFill>
                  <a:schemeClr val="bg1"/>
                </a:solidFill>
              </a:rPr>
              <a:t>perceptual organization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Differential effects of imagery in (e.g.) color, shape, motion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Clinical evidence (e.g., hemispheric inattention)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715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059" y="951567"/>
            <a:ext cx="8227749" cy="501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39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6360" y="847725"/>
            <a:ext cx="4264140" cy="50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77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367" y="1027906"/>
            <a:ext cx="3678065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332" y="1036637"/>
            <a:ext cx="3543652" cy="43338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9220" y="1027906"/>
            <a:ext cx="338219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038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83757</TotalTime>
  <Words>349</Words>
  <Application>Microsoft Macintosh PowerPoint</Application>
  <PresentationFormat>Widescreen</PresentationFormat>
  <Paragraphs>51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Calibri Light</vt:lpstr>
      <vt:lpstr>Mangal</vt:lpstr>
      <vt:lpstr>Arial</vt:lpstr>
      <vt:lpstr>Office Theme</vt:lpstr>
      <vt:lpstr>Mental Imagery:  a Challenge for AI (Continued)</vt:lpstr>
      <vt:lpstr>One more problem set  (due Wednesday 12/13)</vt:lpstr>
      <vt:lpstr>Summing Up the Experiments…</vt:lpstr>
      <vt:lpstr>Some Problems with the “Pictorial” Model  of Mental Imagery</vt:lpstr>
      <vt:lpstr>PowerPoint Presentation</vt:lpstr>
      <vt:lpstr>Things that Kosslyn’s model accounts for…</vt:lpstr>
      <vt:lpstr>PowerPoint Presentation</vt:lpstr>
      <vt:lpstr>PowerPoint Presentation</vt:lpstr>
      <vt:lpstr>PowerPoint Presentation</vt:lpstr>
      <vt:lpstr>Where the Research Is…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Prisoner’s Dilemma: the Formal Conditions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Intelligence: Philosophy and Foundations</dc:title>
  <dc:creator>Microsoft Office User</dc:creator>
  <cp:lastModifiedBy>Microsoft Office User</cp:lastModifiedBy>
  <cp:revision>320</cp:revision>
  <dcterms:created xsi:type="dcterms:W3CDTF">2017-08-27T18:15:55Z</dcterms:created>
  <dcterms:modified xsi:type="dcterms:W3CDTF">2017-11-27T22:56:57Z</dcterms:modified>
</cp:coreProperties>
</file>

<file path=docProps/thumbnail.jpeg>
</file>